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uitsma, D.W.P.M. (Daniel)" userId="aab17d33-b89b-4526-b7c1-165dab8f619f" providerId="ADAL" clId="{DDE2A849-0628-4303-AB9D-8383CC29BA24}"/>
    <pc:docChg chg="custSel addSld delSld modSld">
      <pc:chgData name="Fluitsma, D.W.P.M. (Daniel)" userId="aab17d33-b89b-4526-b7c1-165dab8f619f" providerId="ADAL" clId="{DDE2A849-0628-4303-AB9D-8383CC29BA24}" dt="2024-02-26T08:46:16.055" v="4784" actId="20577"/>
      <pc:docMkLst>
        <pc:docMk/>
      </pc:docMkLst>
      <pc:sldChg chg="modSp mod">
        <pc:chgData name="Fluitsma, D.W.P.M. (Daniel)" userId="aab17d33-b89b-4526-b7c1-165dab8f619f" providerId="ADAL" clId="{DDE2A849-0628-4303-AB9D-8383CC29BA24}" dt="2024-02-26T08:44:58.397" v="4768" actId="20577"/>
        <pc:sldMkLst>
          <pc:docMk/>
          <pc:sldMk cId="1455616656" sldId="256"/>
        </pc:sldMkLst>
        <pc:spChg chg="mod">
          <ac:chgData name="Fluitsma, D.W.P.M. (Daniel)" userId="aab17d33-b89b-4526-b7c1-165dab8f619f" providerId="ADAL" clId="{DDE2A849-0628-4303-AB9D-8383CC29BA24}" dt="2024-02-26T08:44:58.397" v="4768" actId="20577"/>
          <ac:spMkLst>
            <pc:docMk/>
            <pc:sldMk cId="1455616656" sldId="256"/>
            <ac:spMk id="5" creationId="{83D32BC6-A788-2A7D-CD6B-101095E0ABBB}"/>
          </ac:spMkLst>
        </pc:spChg>
      </pc:sldChg>
      <pc:sldChg chg="modSp mod">
        <pc:chgData name="Fluitsma, D.W.P.M. (Daniel)" userId="aab17d33-b89b-4526-b7c1-165dab8f619f" providerId="ADAL" clId="{DDE2A849-0628-4303-AB9D-8383CC29BA24}" dt="2024-02-26T08:18:28.540" v="253" actId="20577"/>
        <pc:sldMkLst>
          <pc:docMk/>
          <pc:sldMk cId="262553654" sldId="257"/>
        </pc:sldMkLst>
        <pc:spChg chg="mod">
          <ac:chgData name="Fluitsma, D.W.P.M. (Daniel)" userId="aab17d33-b89b-4526-b7c1-165dab8f619f" providerId="ADAL" clId="{DDE2A849-0628-4303-AB9D-8383CC29BA24}" dt="2024-02-26T08:17:34.529" v="11" actId="20577"/>
          <ac:spMkLst>
            <pc:docMk/>
            <pc:sldMk cId="262553654" sldId="257"/>
            <ac:spMk id="2" creationId="{9A741C32-F830-6155-E25E-DD661E6EA0B1}"/>
          </ac:spMkLst>
        </pc:spChg>
        <pc:spChg chg="mod">
          <ac:chgData name="Fluitsma, D.W.P.M. (Daniel)" userId="aab17d33-b89b-4526-b7c1-165dab8f619f" providerId="ADAL" clId="{DDE2A849-0628-4303-AB9D-8383CC29BA24}" dt="2024-02-26T08:18:28.540" v="253" actId="20577"/>
          <ac:spMkLst>
            <pc:docMk/>
            <pc:sldMk cId="262553654" sldId="257"/>
            <ac:spMk id="3" creationId="{97EE9F10-1079-F33C-BF81-2BBA65A4F44E}"/>
          </ac:spMkLst>
        </pc:spChg>
      </pc:sldChg>
      <pc:sldChg chg="modSp mod">
        <pc:chgData name="Fluitsma, D.W.P.M. (Daniel)" userId="aab17d33-b89b-4526-b7c1-165dab8f619f" providerId="ADAL" clId="{DDE2A849-0628-4303-AB9D-8383CC29BA24}" dt="2024-02-26T08:23:02.980" v="1218" actId="20577"/>
        <pc:sldMkLst>
          <pc:docMk/>
          <pc:sldMk cId="2247663669" sldId="258"/>
        </pc:sldMkLst>
        <pc:spChg chg="mod">
          <ac:chgData name="Fluitsma, D.W.P.M. (Daniel)" userId="aab17d33-b89b-4526-b7c1-165dab8f619f" providerId="ADAL" clId="{DDE2A849-0628-4303-AB9D-8383CC29BA24}" dt="2024-02-26T08:18:38.786" v="275" actId="20577"/>
          <ac:spMkLst>
            <pc:docMk/>
            <pc:sldMk cId="2247663669" sldId="258"/>
            <ac:spMk id="2" creationId="{C8C58608-514A-8724-BA61-9F2BDBF915B3}"/>
          </ac:spMkLst>
        </pc:spChg>
        <pc:spChg chg="mod">
          <ac:chgData name="Fluitsma, D.W.P.M. (Daniel)" userId="aab17d33-b89b-4526-b7c1-165dab8f619f" providerId="ADAL" clId="{DDE2A849-0628-4303-AB9D-8383CC29BA24}" dt="2024-02-26T08:23:02.980" v="1218" actId="20577"/>
          <ac:spMkLst>
            <pc:docMk/>
            <pc:sldMk cId="2247663669" sldId="258"/>
            <ac:spMk id="3" creationId="{11BD9072-83CC-8024-7B7E-28A6A291049F}"/>
          </ac:spMkLst>
        </pc:spChg>
      </pc:sldChg>
      <pc:sldChg chg="modSp mod">
        <pc:chgData name="Fluitsma, D.W.P.M. (Daniel)" userId="aab17d33-b89b-4526-b7c1-165dab8f619f" providerId="ADAL" clId="{DDE2A849-0628-4303-AB9D-8383CC29BA24}" dt="2024-02-26T08:45:20.323" v="4771" actId="5793"/>
        <pc:sldMkLst>
          <pc:docMk/>
          <pc:sldMk cId="515460652" sldId="259"/>
        </pc:sldMkLst>
        <pc:spChg chg="mod">
          <ac:chgData name="Fluitsma, D.W.P.M. (Daniel)" userId="aab17d33-b89b-4526-b7c1-165dab8f619f" providerId="ADAL" clId="{DDE2A849-0628-4303-AB9D-8383CC29BA24}" dt="2024-02-26T08:18:47.371" v="307" actId="20577"/>
          <ac:spMkLst>
            <pc:docMk/>
            <pc:sldMk cId="515460652" sldId="259"/>
            <ac:spMk id="2" creationId="{AB7E6E75-AF62-76A2-1ECC-95CA6E449599}"/>
          </ac:spMkLst>
        </pc:spChg>
        <pc:spChg chg="mod">
          <ac:chgData name="Fluitsma, D.W.P.M. (Daniel)" userId="aab17d33-b89b-4526-b7c1-165dab8f619f" providerId="ADAL" clId="{DDE2A849-0628-4303-AB9D-8383CC29BA24}" dt="2024-02-26T08:45:20.323" v="4771" actId="5793"/>
          <ac:spMkLst>
            <pc:docMk/>
            <pc:sldMk cId="515460652" sldId="259"/>
            <ac:spMk id="3" creationId="{BB81257A-10A6-ED12-DF63-4AEE7904365C}"/>
          </ac:spMkLst>
        </pc:spChg>
      </pc:sldChg>
      <pc:sldChg chg="modSp mod">
        <pc:chgData name="Fluitsma, D.W.P.M. (Daniel)" userId="aab17d33-b89b-4526-b7c1-165dab8f619f" providerId="ADAL" clId="{DDE2A849-0628-4303-AB9D-8383CC29BA24}" dt="2024-02-26T08:45:48.189" v="4778" actId="27636"/>
        <pc:sldMkLst>
          <pc:docMk/>
          <pc:sldMk cId="3217563365" sldId="260"/>
        </pc:sldMkLst>
        <pc:spChg chg="mod">
          <ac:chgData name="Fluitsma, D.W.P.M. (Daniel)" userId="aab17d33-b89b-4526-b7c1-165dab8f619f" providerId="ADAL" clId="{DDE2A849-0628-4303-AB9D-8383CC29BA24}" dt="2024-02-26T08:18:58.341" v="331" actId="20577"/>
          <ac:spMkLst>
            <pc:docMk/>
            <pc:sldMk cId="3217563365" sldId="260"/>
            <ac:spMk id="2" creationId="{B3FF63E1-6A2A-F277-5DF0-38A98CDDE93A}"/>
          </ac:spMkLst>
        </pc:spChg>
        <pc:spChg chg="mod">
          <ac:chgData name="Fluitsma, D.W.P.M. (Daniel)" userId="aab17d33-b89b-4526-b7c1-165dab8f619f" providerId="ADAL" clId="{DDE2A849-0628-4303-AB9D-8383CC29BA24}" dt="2024-02-26T08:45:48.189" v="4778" actId="27636"/>
          <ac:spMkLst>
            <pc:docMk/>
            <pc:sldMk cId="3217563365" sldId="260"/>
            <ac:spMk id="3" creationId="{EA544063-CDE6-7603-513F-611C5D277CA7}"/>
          </ac:spMkLst>
        </pc:spChg>
      </pc:sldChg>
      <pc:sldChg chg="modSp new mod">
        <pc:chgData name="Fluitsma, D.W.P.M. (Daniel)" userId="aab17d33-b89b-4526-b7c1-165dab8f619f" providerId="ADAL" clId="{DDE2A849-0628-4303-AB9D-8383CC29BA24}" dt="2024-02-26T08:46:16.055" v="4784" actId="20577"/>
        <pc:sldMkLst>
          <pc:docMk/>
          <pc:sldMk cId="1493833335" sldId="261"/>
        </pc:sldMkLst>
        <pc:spChg chg="mod">
          <ac:chgData name="Fluitsma, D.W.P.M. (Daniel)" userId="aab17d33-b89b-4526-b7c1-165dab8f619f" providerId="ADAL" clId="{DDE2A849-0628-4303-AB9D-8383CC29BA24}" dt="2024-02-26T08:46:16.055" v="4784" actId="20577"/>
          <ac:spMkLst>
            <pc:docMk/>
            <pc:sldMk cId="1493833335" sldId="261"/>
            <ac:spMk id="2" creationId="{14C3C684-63F7-3888-F640-21D7A4100B84}"/>
          </ac:spMkLst>
        </pc:spChg>
        <pc:spChg chg="mod">
          <ac:chgData name="Fluitsma, D.W.P.M. (Daniel)" userId="aab17d33-b89b-4526-b7c1-165dab8f619f" providerId="ADAL" clId="{DDE2A849-0628-4303-AB9D-8383CC29BA24}" dt="2024-02-26T08:20:09.696" v="581" actId="20577"/>
          <ac:spMkLst>
            <pc:docMk/>
            <pc:sldMk cId="1493833335" sldId="261"/>
            <ac:spMk id="3" creationId="{488BC1BB-848B-C55C-907B-EEADAEC5C3C5}"/>
          </ac:spMkLst>
        </pc:spChg>
      </pc:sldChg>
      <pc:sldChg chg="modSp new mod">
        <pc:chgData name="Fluitsma, D.W.P.M. (Daniel)" userId="aab17d33-b89b-4526-b7c1-165dab8f619f" providerId="ADAL" clId="{DDE2A849-0628-4303-AB9D-8383CC29BA24}" dt="2024-02-26T08:34:38.657" v="3083" actId="20577"/>
        <pc:sldMkLst>
          <pc:docMk/>
          <pc:sldMk cId="2602020764" sldId="262"/>
        </pc:sldMkLst>
        <pc:spChg chg="mod">
          <ac:chgData name="Fluitsma, D.W.P.M. (Daniel)" userId="aab17d33-b89b-4526-b7c1-165dab8f619f" providerId="ADAL" clId="{DDE2A849-0628-4303-AB9D-8383CC29BA24}" dt="2024-02-26T08:20:26.176" v="619" actId="20577"/>
          <ac:spMkLst>
            <pc:docMk/>
            <pc:sldMk cId="2602020764" sldId="262"/>
            <ac:spMk id="2" creationId="{75260A7E-255C-C38F-95D3-2350ADBD6A0F}"/>
          </ac:spMkLst>
        </pc:spChg>
        <pc:spChg chg="mod">
          <ac:chgData name="Fluitsma, D.W.P.M. (Daniel)" userId="aab17d33-b89b-4526-b7c1-165dab8f619f" providerId="ADAL" clId="{DDE2A849-0628-4303-AB9D-8383CC29BA24}" dt="2024-02-26T08:34:38.657" v="3083" actId="20577"/>
          <ac:spMkLst>
            <pc:docMk/>
            <pc:sldMk cId="2602020764" sldId="262"/>
            <ac:spMk id="3" creationId="{E8BBDBD1-90B0-7B81-C914-05E280BA54B3}"/>
          </ac:spMkLst>
        </pc:spChg>
      </pc:sldChg>
      <pc:sldChg chg="modSp new mod">
        <pc:chgData name="Fluitsma, D.W.P.M. (Daniel)" userId="aab17d33-b89b-4526-b7c1-165dab8f619f" providerId="ADAL" clId="{DDE2A849-0628-4303-AB9D-8383CC29BA24}" dt="2024-02-26T08:40:05.666" v="4116" actId="20577"/>
        <pc:sldMkLst>
          <pc:docMk/>
          <pc:sldMk cId="982169352" sldId="263"/>
        </pc:sldMkLst>
        <pc:spChg chg="mod">
          <ac:chgData name="Fluitsma, D.W.P.M. (Daniel)" userId="aab17d33-b89b-4526-b7c1-165dab8f619f" providerId="ADAL" clId="{DDE2A849-0628-4303-AB9D-8383CC29BA24}" dt="2024-02-26T08:20:36.832" v="664" actId="20577"/>
          <ac:spMkLst>
            <pc:docMk/>
            <pc:sldMk cId="982169352" sldId="263"/>
            <ac:spMk id="2" creationId="{73B44565-7C76-BF8F-8EE9-FEEBEEBD0C85}"/>
          </ac:spMkLst>
        </pc:spChg>
        <pc:spChg chg="mod">
          <ac:chgData name="Fluitsma, D.W.P.M. (Daniel)" userId="aab17d33-b89b-4526-b7c1-165dab8f619f" providerId="ADAL" clId="{DDE2A849-0628-4303-AB9D-8383CC29BA24}" dt="2024-02-26T08:40:05.666" v="4116" actId="20577"/>
          <ac:spMkLst>
            <pc:docMk/>
            <pc:sldMk cId="982169352" sldId="263"/>
            <ac:spMk id="3" creationId="{0F471AE6-FE3F-A0F4-EF7E-37EBD7614664}"/>
          </ac:spMkLst>
        </pc:spChg>
      </pc:sldChg>
      <pc:sldChg chg="modSp new mod">
        <pc:chgData name="Fluitsma, D.W.P.M. (Daniel)" userId="aab17d33-b89b-4526-b7c1-165dab8f619f" providerId="ADAL" clId="{DDE2A849-0628-4303-AB9D-8383CC29BA24}" dt="2024-02-26T08:43:45.346" v="4763" actId="20577"/>
        <pc:sldMkLst>
          <pc:docMk/>
          <pc:sldMk cId="4151800182" sldId="264"/>
        </pc:sldMkLst>
        <pc:spChg chg="mod">
          <ac:chgData name="Fluitsma, D.W.P.M. (Daniel)" userId="aab17d33-b89b-4526-b7c1-165dab8f619f" providerId="ADAL" clId="{DDE2A849-0628-4303-AB9D-8383CC29BA24}" dt="2024-02-26T08:20:46.066" v="706" actId="20577"/>
          <ac:spMkLst>
            <pc:docMk/>
            <pc:sldMk cId="4151800182" sldId="264"/>
            <ac:spMk id="2" creationId="{7175C8EC-0AB1-9D9C-53B3-EEF1E0F24E1E}"/>
          </ac:spMkLst>
        </pc:spChg>
        <pc:spChg chg="mod">
          <ac:chgData name="Fluitsma, D.W.P.M. (Daniel)" userId="aab17d33-b89b-4526-b7c1-165dab8f619f" providerId="ADAL" clId="{DDE2A849-0628-4303-AB9D-8383CC29BA24}" dt="2024-02-26T08:43:45.346" v="4763" actId="20577"/>
          <ac:spMkLst>
            <pc:docMk/>
            <pc:sldMk cId="4151800182" sldId="264"/>
            <ac:spMk id="3" creationId="{205153EA-3DD7-A07E-C8BE-510F81AA2232}"/>
          </ac:spMkLst>
        </pc:spChg>
      </pc:sldChg>
      <pc:sldChg chg="new del">
        <pc:chgData name="Fluitsma, D.W.P.M. (Daniel)" userId="aab17d33-b89b-4526-b7c1-165dab8f619f" providerId="ADAL" clId="{DDE2A849-0628-4303-AB9D-8383CC29BA24}" dt="2024-02-26T08:43:57.523" v="4764" actId="2696"/>
        <pc:sldMkLst>
          <pc:docMk/>
          <pc:sldMk cId="4260810846" sldId="26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BC6F1C-2E6D-B1F7-7A78-C0A45D41A9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AEF7E1B-BFD9-C47D-E047-8887C0BB01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651708B-E365-242B-58CA-E09F0EC2D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5FCA-6D30-4F1D-8F43-BAA071CFED58}" type="datetimeFigureOut">
              <a:rPr lang="nl-NL" smtClean="0"/>
              <a:t>26-2-2024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2D2F2E7-602A-51D4-4D2E-8F3D6A181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22D458B-A374-41B3-3E92-070E41859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39CEE-4E62-46A2-92D5-E103027AC2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5946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70B53B-2708-CA2A-A24D-D5A1D45A9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4A554A6-2304-12F5-01D0-813B051D71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44D6123-2CBC-2D5A-3AFD-5F2866A2C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5FCA-6D30-4F1D-8F43-BAA071CFED58}" type="datetimeFigureOut">
              <a:rPr lang="nl-NL" smtClean="0"/>
              <a:t>26-2-2024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4D43B53-B879-6011-D2D3-9D1D1B3BF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F33D2EE-118F-8DFF-CFAA-12865D75B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39CEE-4E62-46A2-92D5-E103027AC2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8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B391B73-FD31-5C18-F68D-D4EAEA3D5B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FFD664F-0BBF-E2BD-2E6C-1EF4DDF117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E25BAE7-C8E4-C03B-3DD1-A551405DA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5FCA-6D30-4F1D-8F43-BAA071CFED58}" type="datetimeFigureOut">
              <a:rPr lang="nl-NL" smtClean="0"/>
              <a:t>26-2-2024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D12A57F-56E0-2682-EE71-07A1F62BC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2226518-6D88-ECC9-6D91-82A25F52A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39CEE-4E62-46A2-92D5-E103027AC2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6660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446A0D-B57B-B20C-C1A9-19144C2F1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88701B9-9AF7-5DAF-8DDB-3D3B4CB67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E4504A0-4C37-5E6B-16A4-8CC649B14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5FCA-6D30-4F1D-8F43-BAA071CFED58}" type="datetimeFigureOut">
              <a:rPr lang="nl-NL" smtClean="0"/>
              <a:t>26-2-2024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14E0FD4-7C15-317F-B874-0BA01643B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A11BB25-CD05-A65F-099C-89DEECB46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39CEE-4E62-46A2-92D5-E103027AC2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3697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799F68-4796-039E-E53A-DD8C770EE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21373BA-E4AA-049C-FBD6-382626D460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421BC19-2015-8C46-8EC8-2C1FC19BA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5FCA-6D30-4F1D-8F43-BAA071CFED58}" type="datetimeFigureOut">
              <a:rPr lang="nl-NL" smtClean="0"/>
              <a:t>26-2-2024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BE9950A-1A75-38BD-12A9-465C1CFCD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F9112BA-ACDC-B172-31A3-8290803D8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39CEE-4E62-46A2-92D5-E103027AC2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6103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3E59FB-963A-34AE-2E62-DC87C07C8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55873A-1E62-1881-C446-A07F131ED4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079EE36-B1B4-8F09-8106-D234F7D488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283BD6A-AE73-C6BD-95DC-3D4DFF728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5FCA-6D30-4F1D-8F43-BAA071CFED58}" type="datetimeFigureOut">
              <a:rPr lang="nl-NL" smtClean="0"/>
              <a:t>26-2-2024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FF6F584-CA36-1BA3-C63E-577BE1B8F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CCAADBD-E59B-4772-5533-2204A3CD9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39CEE-4E62-46A2-92D5-E103027AC2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0526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19B274-FB1F-446F-8D72-03A9B74A4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8E82A89-E9F1-901A-CF11-EFB2599F04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85DD349-42F0-5B36-D50D-3F9E7CE7E2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43A7F67-01E3-46CD-DF45-5A88671EC0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5808A58-BF62-1D1D-98F7-1579ECD803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D712C2A-7A77-B4EC-DE41-EEFF4C7C3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5FCA-6D30-4F1D-8F43-BAA071CFED58}" type="datetimeFigureOut">
              <a:rPr lang="nl-NL" smtClean="0"/>
              <a:t>26-2-2024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9F0BDCB-13E2-80AC-96FE-D19EABBD0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CD0B58E-AD35-37A9-AE75-51A78B420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39CEE-4E62-46A2-92D5-E103027AC2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6998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FA27E1-5BF1-F515-A814-F0B864DD2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3892DAD-D3EC-B2E8-995F-3D6F0E077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5FCA-6D30-4F1D-8F43-BAA071CFED58}" type="datetimeFigureOut">
              <a:rPr lang="nl-NL" smtClean="0"/>
              <a:t>26-2-2024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939644C-FDEF-9CEC-B8A3-F97B4D5B5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8DE16C9-F92E-D482-CC0B-2EDCA2B4F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39CEE-4E62-46A2-92D5-E103027AC2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9940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DE710EF-4A2A-8C3D-9ECC-B74143D4B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5FCA-6D30-4F1D-8F43-BAA071CFED58}" type="datetimeFigureOut">
              <a:rPr lang="nl-NL" smtClean="0"/>
              <a:t>26-2-2024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36AC112-B44E-1C0A-8B56-3A45BCE1C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906057C-2C80-2ED4-E918-45B6D4985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39CEE-4E62-46A2-92D5-E103027AC2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506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05F59F-5BD4-F103-4E24-A48FED3CC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4245EAD-8DBB-7058-9542-DE72AC39A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6C1DFA9-6CDF-1142-3C45-56D966C649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1BDB195-E1C6-EB89-9F65-C8460AF6C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5FCA-6D30-4F1D-8F43-BAA071CFED58}" type="datetimeFigureOut">
              <a:rPr lang="nl-NL" smtClean="0"/>
              <a:t>26-2-2024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C7E7236-DE0F-5C15-891F-266B07D74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2EAF83C-0512-A857-691C-B15F3BB90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39CEE-4E62-46A2-92D5-E103027AC2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604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BDACB0-7D1B-D798-5FF9-573AE9CCE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9F0CB11-67E9-61F2-80AE-8328E1BEAC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3D6C6B7-AB95-38E2-8881-69CABF7306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8483460-9595-47BD-A127-32EE75B4A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5FCA-6D30-4F1D-8F43-BAA071CFED58}" type="datetimeFigureOut">
              <a:rPr lang="nl-NL" smtClean="0"/>
              <a:t>26-2-2024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2E3384C-68E1-FBA4-6031-3399A6DC2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5B4741B-098D-098C-E700-765B6952A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39CEE-4E62-46A2-92D5-E103027AC2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9160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AEF6F70-2F42-442A-B8EF-2A27F3D40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C4AEFDF-2C30-43A5-A081-150160B53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DFE22C0-00CB-EEC7-842C-29D600A837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D5FCA-6D30-4F1D-8F43-BAA071CFED58}" type="datetimeFigureOut">
              <a:rPr lang="nl-NL" smtClean="0"/>
              <a:t>26-2-2024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9B4350-8FD0-2D35-1859-B80889C50D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9E911A9-B936-1001-7864-BBE0BBC529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39CEE-4E62-46A2-92D5-E103027AC2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7368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202F61A-693B-1D3B-BCB5-D59EBA659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H6.1: </a:t>
            </a:r>
            <a:r>
              <a:rPr lang="en-US" dirty="0" err="1"/>
              <a:t>Werkloosheid</a:t>
            </a: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83D32BC6-A788-2A7D-CD6B-101095E0A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hoofdstuk</a:t>
            </a:r>
            <a:r>
              <a:rPr lang="en-US" dirty="0"/>
              <a:t> </a:t>
            </a:r>
            <a:r>
              <a:rPr lang="en-US" dirty="0" err="1"/>
              <a:t>behandelen</a:t>
            </a:r>
            <a:r>
              <a:rPr lang="en-US" dirty="0"/>
              <a:t> we de </a:t>
            </a:r>
            <a:r>
              <a:rPr lang="en-US" dirty="0" err="1"/>
              <a:t>deelvragen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Welke</a:t>
            </a:r>
            <a:r>
              <a:rPr lang="en-US" dirty="0"/>
              <a:t> </a:t>
            </a:r>
            <a:r>
              <a:rPr lang="en-US" dirty="0" err="1"/>
              <a:t>soorten</a:t>
            </a:r>
            <a:r>
              <a:rPr lang="en-US" dirty="0"/>
              <a:t> </a:t>
            </a:r>
            <a:r>
              <a:rPr lang="en-US" dirty="0" err="1"/>
              <a:t>werkloosheid</a:t>
            </a:r>
            <a:r>
              <a:rPr lang="en-US" dirty="0"/>
              <a:t> </a:t>
            </a:r>
            <a:r>
              <a:rPr lang="en-US" dirty="0" err="1"/>
              <a:t>kennen</a:t>
            </a:r>
            <a:r>
              <a:rPr lang="en-US" dirty="0"/>
              <a:t> we?</a:t>
            </a:r>
          </a:p>
          <a:p>
            <a:pPr marL="0" indent="0">
              <a:buNone/>
            </a:pPr>
            <a:r>
              <a:rPr lang="en-US" dirty="0"/>
              <a:t>- Wat </a:t>
            </a:r>
            <a:r>
              <a:rPr lang="en-US" dirty="0" err="1"/>
              <a:t>zijn</a:t>
            </a:r>
            <a:r>
              <a:rPr lang="en-US" dirty="0"/>
              <a:t> de </a:t>
            </a:r>
            <a:r>
              <a:rPr lang="en-US" dirty="0" err="1"/>
              <a:t>gevolgen</a:t>
            </a:r>
            <a:r>
              <a:rPr lang="en-US" dirty="0"/>
              <a:t> van </a:t>
            </a:r>
            <a:r>
              <a:rPr lang="en-US" dirty="0" err="1"/>
              <a:t>werkloosheid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jou</a:t>
            </a:r>
            <a:r>
              <a:rPr lang="en-US" dirty="0"/>
              <a:t>, de </a:t>
            </a:r>
            <a:r>
              <a:rPr lang="en-US" dirty="0" err="1"/>
              <a:t>samenleving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  </a:t>
            </a:r>
            <a:r>
              <a:rPr lang="en-US" dirty="0" err="1"/>
              <a:t>en</a:t>
            </a:r>
            <a:r>
              <a:rPr lang="en-US" dirty="0"/>
              <a:t> de </a:t>
            </a:r>
            <a:r>
              <a:rPr lang="en-US" dirty="0" err="1"/>
              <a:t>overheid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616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741C32-F830-6155-E25E-DD661E6EA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Werkloosheid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7EE9F10-1079-F33C-BF81-2BBA65A4F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Werkloosheid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“ Als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deel</a:t>
            </a:r>
            <a:r>
              <a:rPr lang="en-US" dirty="0"/>
              <a:t> van de </a:t>
            </a:r>
            <a:r>
              <a:rPr lang="en-US" dirty="0" err="1"/>
              <a:t>beroepsbevolking</a:t>
            </a:r>
            <a:r>
              <a:rPr lang="en-US" dirty="0"/>
              <a:t>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werk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vinden</a:t>
            </a:r>
            <a:r>
              <a:rPr lang="en-US" dirty="0"/>
              <a:t>”.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</a:t>
            </a:r>
            <a:r>
              <a:rPr lang="en-US" dirty="0" err="1"/>
              <a:t>onderscheiden</a:t>
            </a:r>
            <a:r>
              <a:rPr lang="en-US" dirty="0"/>
              <a:t> </a:t>
            </a:r>
            <a:r>
              <a:rPr lang="en-US" dirty="0" err="1"/>
              <a:t>drie</a:t>
            </a:r>
            <a:r>
              <a:rPr lang="en-US" dirty="0"/>
              <a:t> </a:t>
            </a:r>
            <a:r>
              <a:rPr lang="en-US" dirty="0" err="1"/>
              <a:t>soorten</a:t>
            </a:r>
            <a:r>
              <a:rPr lang="en-US" dirty="0"/>
              <a:t> </a:t>
            </a:r>
            <a:r>
              <a:rPr lang="en-US" dirty="0" err="1"/>
              <a:t>werkloosheid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seizoenswerkloosheid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conjuncturele</a:t>
            </a:r>
            <a:r>
              <a:rPr lang="en-US" dirty="0"/>
              <a:t> </a:t>
            </a:r>
            <a:r>
              <a:rPr lang="en-US" dirty="0" err="1"/>
              <a:t>werkloosheid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structurele</a:t>
            </a:r>
            <a:r>
              <a:rPr lang="en-US" dirty="0"/>
              <a:t> </a:t>
            </a:r>
            <a:r>
              <a:rPr lang="en-US" dirty="0" err="1"/>
              <a:t>werkloosheid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553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C58608-514A-8724-BA61-9F2BDBF91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Seizoenswerkloosheid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1BD9072-83CC-8024-7B7E-28A6A2910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Sommige</a:t>
            </a:r>
            <a:r>
              <a:rPr lang="en-US" dirty="0"/>
              <a:t> </a:t>
            </a:r>
            <a:r>
              <a:rPr lang="en-US" dirty="0" err="1"/>
              <a:t>beroepen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gebonden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bepaald</a:t>
            </a:r>
            <a:r>
              <a:rPr lang="en-US" dirty="0"/>
              <a:t> </a:t>
            </a:r>
            <a:r>
              <a:rPr lang="en-US" dirty="0" err="1"/>
              <a:t>jaargetijde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Voorbeelden</a:t>
            </a:r>
            <a:r>
              <a:rPr lang="en-US" dirty="0"/>
              <a:t> </a:t>
            </a:r>
            <a:r>
              <a:rPr lang="en-US" dirty="0" err="1"/>
              <a:t>hiervan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fruitplukkers</a:t>
            </a:r>
            <a:r>
              <a:rPr lang="en-US" dirty="0"/>
              <a:t>, </a:t>
            </a:r>
            <a:r>
              <a:rPr lang="en-US" dirty="0" err="1"/>
              <a:t>schoorsteenvegers</a:t>
            </a:r>
            <a:r>
              <a:rPr lang="en-US" dirty="0"/>
              <a:t>, </a:t>
            </a:r>
            <a:r>
              <a:rPr lang="en-US" dirty="0" err="1"/>
              <a:t>skileraren</a:t>
            </a:r>
            <a:r>
              <a:rPr lang="en-US" dirty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zitten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tijd</a:t>
            </a:r>
            <a:r>
              <a:rPr lang="en-US" dirty="0"/>
              <a:t> van het </a:t>
            </a:r>
            <a:r>
              <a:rPr lang="en-US" dirty="0" err="1"/>
              <a:t>jaar</a:t>
            </a:r>
            <a:r>
              <a:rPr lang="en-US" dirty="0"/>
              <a:t> </a:t>
            </a:r>
            <a:r>
              <a:rPr lang="en-US" dirty="0" err="1"/>
              <a:t>zonder</a:t>
            </a:r>
            <a:r>
              <a:rPr lang="en-US" dirty="0"/>
              <a:t> </a:t>
            </a:r>
            <a:r>
              <a:rPr lang="en-US" dirty="0" err="1"/>
              <a:t>werk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noemen</a:t>
            </a:r>
            <a:r>
              <a:rPr lang="en-US" dirty="0"/>
              <a:t> we </a:t>
            </a:r>
            <a:r>
              <a:rPr lang="en-US" dirty="0" err="1"/>
              <a:t>seizoenswerkloosheid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(Je </a:t>
            </a:r>
            <a:r>
              <a:rPr lang="en-US" dirty="0" err="1"/>
              <a:t>kunt</a:t>
            </a:r>
            <a:r>
              <a:rPr lang="en-US" dirty="0"/>
              <a:t> </a:t>
            </a:r>
            <a:r>
              <a:rPr lang="en-US" dirty="0" err="1"/>
              <a:t>seizoenswerkloosheid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voorkomen</a:t>
            </a:r>
            <a:r>
              <a:rPr lang="en-US" dirty="0"/>
              <a:t> door </a:t>
            </a:r>
            <a:r>
              <a:rPr lang="en-US" dirty="0" err="1"/>
              <a:t>tijdens</a:t>
            </a:r>
            <a:r>
              <a:rPr lang="en-US" dirty="0"/>
              <a:t> het </a:t>
            </a:r>
            <a:r>
              <a:rPr lang="en-US" dirty="0" err="1"/>
              <a:t>jaargetijde</a:t>
            </a:r>
            <a:r>
              <a:rPr lang="en-US" dirty="0"/>
              <a:t> </a:t>
            </a:r>
            <a:r>
              <a:rPr lang="en-US" dirty="0" err="1"/>
              <a:t>waarin</a:t>
            </a:r>
            <a:r>
              <a:rPr lang="en-US" dirty="0"/>
              <a:t> je </a:t>
            </a:r>
            <a:r>
              <a:rPr lang="en-US" dirty="0" err="1"/>
              <a:t>je</a:t>
            </a:r>
            <a:r>
              <a:rPr lang="en-US" dirty="0"/>
              <a:t> </a:t>
            </a:r>
            <a:r>
              <a:rPr lang="en-US" dirty="0" err="1"/>
              <a:t>eigenlijke</a:t>
            </a:r>
            <a:r>
              <a:rPr lang="en-US" dirty="0"/>
              <a:t> </a:t>
            </a:r>
            <a:r>
              <a:rPr lang="en-US" dirty="0" err="1"/>
              <a:t>werk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kunt</a:t>
            </a:r>
            <a:r>
              <a:rPr lang="en-US" dirty="0"/>
              <a:t> </a:t>
            </a:r>
            <a:r>
              <a:rPr lang="en-US" dirty="0" err="1"/>
              <a:t>verrichten</a:t>
            </a:r>
            <a:r>
              <a:rPr lang="en-US" dirty="0"/>
              <a:t> </a:t>
            </a:r>
            <a:r>
              <a:rPr lang="en-US" dirty="0" err="1"/>
              <a:t>ander</a:t>
            </a:r>
            <a:r>
              <a:rPr lang="en-US" dirty="0"/>
              <a:t> </a:t>
            </a:r>
            <a:r>
              <a:rPr lang="en-US" dirty="0" err="1"/>
              <a:t>werk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gaan</a:t>
            </a:r>
            <a:r>
              <a:rPr lang="en-US" dirty="0"/>
              <a:t> </a:t>
            </a:r>
            <a:r>
              <a:rPr lang="en-US" dirty="0" err="1"/>
              <a:t>zoeken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verrichten</a:t>
            </a:r>
            <a:r>
              <a:rPr lang="en-US" dirty="0"/>
              <a:t> </a:t>
            </a:r>
            <a:r>
              <a:rPr lang="en-US" dirty="0" err="1"/>
              <a:t>zodat</a:t>
            </a:r>
            <a:r>
              <a:rPr lang="en-US" dirty="0"/>
              <a:t> je </a:t>
            </a:r>
            <a:r>
              <a:rPr lang="en-US" dirty="0" err="1"/>
              <a:t>toch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inkomen</a:t>
            </a:r>
            <a:r>
              <a:rPr lang="en-US" dirty="0"/>
              <a:t> </a:t>
            </a:r>
            <a:r>
              <a:rPr lang="en-US" dirty="0" err="1"/>
              <a:t>hebt</a:t>
            </a:r>
            <a:r>
              <a:rPr lang="en-US" dirty="0"/>
              <a:t>).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7663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7E6E75-AF62-76A2-1ECC-95CA6E449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Conjuncturele</a:t>
            </a:r>
            <a:r>
              <a:rPr lang="en-US" dirty="0"/>
              <a:t> </a:t>
            </a:r>
            <a:r>
              <a:rPr lang="en-US" dirty="0" err="1"/>
              <a:t>werkloosheid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81257A-10A6-ED12-DF63-4AEE79043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30527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Hoogconjunctuur</a:t>
            </a:r>
            <a:r>
              <a:rPr lang="en-US" dirty="0"/>
              <a:t>: het </a:t>
            </a:r>
            <a:r>
              <a:rPr lang="en-US" dirty="0" err="1"/>
              <a:t>gaat</a:t>
            </a:r>
            <a:r>
              <a:rPr lang="en-US" dirty="0"/>
              <a:t> </a:t>
            </a:r>
            <a:r>
              <a:rPr lang="en-US" dirty="0" err="1"/>
              <a:t>goed</a:t>
            </a:r>
            <a:r>
              <a:rPr lang="en-US" dirty="0"/>
              <a:t> met de </a:t>
            </a:r>
            <a:r>
              <a:rPr lang="en-US" dirty="0" err="1"/>
              <a:t>economie</a:t>
            </a:r>
            <a:r>
              <a:rPr lang="en-US" dirty="0"/>
              <a:t>, er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banen</a:t>
            </a:r>
            <a:r>
              <a:rPr lang="en-US" dirty="0"/>
              <a:t>, er </a:t>
            </a:r>
            <a:r>
              <a:rPr lang="en-US" dirty="0" err="1"/>
              <a:t>zijn</a:t>
            </a:r>
            <a:r>
              <a:rPr lang="en-US" dirty="0"/>
              <a:t> (steeds) minder </a:t>
            </a:r>
            <a:r>
              <a:rPr lang="en-US" dirty="0" err="1"/>
              <a:t>werklozen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Laagconjunctuur</a:t>
            </a:r>
            <a:r>
              <a:rPr lang="en-US" dirty="0"/>
              <a:t>: het </a:t>
            </a:r>
            <a:r>
              <a:rPr lang="en-US" dirty="0" err="1"/>
              <a:t>gaat</a:t>
            </a:r>
            <a:r>
              <a:rPr lang="en-US" dirty="0"/>
              <a:t> </a:t>
            </a:r>
            <a:r>
              <a:rPr lang="en-US" dirty="0" err="1"/>
              <a:t>slecht</a:t>
            </a:r>
            <a:r>
              <a:rPr lang="en-US" dirty="0"/>
              <a:t> (er) met de </a:t>
            </a:r>
            <a:r>
              <a:rPr lang="en-US" dirty="0" err="1"/>
              <a:t>economie</a:t>
            </a:r>
            <a:r>
              <a:rPr lang="en-US" dirty="0"/>
              <a:t>, er </a:t>
            </a:r>
            <a:r>
              <a:rPr lang="en-US" dirty="0" err="1"/>
              <a:t>verdwijnen</a:t>
            </a:r>
            <a:r>
              <a:rPr lang="en-US" dirty="0"/>
              <a:t> </a:t>
            </a:r>
            <a:r>
              <a:rPr lang="en-US" dirty="0" err="1"/>
              <a:t>banen</a:t>
            </a:r>
            <a:r>
              <a:rPr lang="en-US" dirty="0"/>
              <a:t> </a:t>
            </a:r>
            <a:r>
              <a:rPr lang="en-US" dirty="0" err="1"/>
              <a:t>omdat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/ </a:t>
            </a:r>
            <a:r>
              <a:rPr lang="en-US" dirty="0" err="1"/>
              <a:t>consumenten</a:t>
            </a:r>
            <a:r>
              <a:rPr lang="en-US" dirty="0"/>
              <a:t> minder </a:t>
            </a:r>
            <a:r>
              <a:rPr lang="en-US" dirty="0" err="1"/>
              <a:t>kopen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Meer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raken</a:t>
            </a:r>
            <a:r>
              <a:rPr lang="en-US" dirty="0"/>
              <a:t> </a:t>
            </a:r>
            <a:r>
              <a:rPr lang="en-US" dirty="0" err="1"/>
              <a:t>hun</a:t>
            </a:r>
            <a:r>
              <a:rPr lang="en-US" dirty="0"/>
              <a:t> </a:t>
            </a:r>
            <a:r>
              <a:rPr lang="en-US" dirty="0" err="1"/>
              <a:t>baan</a:t>
            </a:r>
            <a:r>
              <a:rPr lang="en-US" dirty="0"/>
              <a:t> </a:t>
            </a:r>
            <a:r>
              <a:rPr lang="en-US" dirty="0" err="1"/>
              <a:t>kwijt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Reden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het </a:t>
            </a:r>
            <a:r>
              <a:rPr lang="en-US" dirty="0" err="1"/>
              <a:t>slechter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gaan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    - </a:t>
            </a:r>
            <a:r>
              <a:rPr lang="en-US" sz="2600" dirty="0" err="1"/>
              <a:t>mensen</a:t>
            </a:r>
            <a:r>
              <a:rPr lang="en-US" sz="2600" dirty="0"/>
              <a:t> </a:t>
            </a:r>
            <a:r>
              <a:rPr lang="en-US" sz="2600" dirty="0" err="1"/>
              <a:t>geven</a:t>
            </a:r>
            <a:r>
              <a:rPr lang="en-US" sz="2600" dirty="0"/>
              <a:t> minder geld </a:t>
            </a:r>
            <a:r>
              <a:rPr lang="en-US" sz="2600" dirty="0" err="1"/>
              <a:t>uit</a:t>
            </a:r>
            <a:r>
              <a:rPr lang="en-US" sz="2600" dirty="0"/>
              <a:t> </a:t>
            </a:r>
            <a:r>
              <a:rPr lang="en-US" sz="2600" dirty="0" err="1"/>
              <a:t>omdat</a:t>
            </a:r>
            <a:r>
              <a:rPr lang="en-US" sz="2600" dirty="0"/>
              <a:t> ze </a:t>
            </a:r>
            <a:r>
              <a:rPr lang="en-US" sz="2600" dirty="0" err="1"/>
              <a:t>denken</a:t>
            </a:r>
            <a:r>
              <a:rPr lang="en-US" sz="2600" dirty="0"/>
              <a:t> </a:t>
            </a:r>
            <a:r>
              <a:rPr lang="en-US" sz="2600" dirty="0" err="1"/>
              <a:t>dat</a:t>
            </a:r>
            <a:r>
              <a:rPr lang="en-US" sz="2600" dirty="0"/>
              <a:t> ze </a:t>
            </a:r>
            <a:r>
              <a:rPr lang="en-US" sz="2600" dirty="0" err="1"/>
              <a:t>hun</a:t>
            </a:r>
            <a:r>
              <a:rPr lang="en-US" sz="2600" dirty="0"/>
              <a:t> </a:t>
            </a:r>
            <a:r>
              <a:rPr lang="en-US" sz="2600" dirty="0" err="1"/>
              <a:t>baan</a:t>
            </a:r>
            <a:r>
              <a:rPr lang="en-US" sz="2600" dirty="0"/>
              <a:t> </a:t>
            </a:r>
            <a:r>
              <a:rPr lang="en-US" sz="2600" dirty="0" err="1"/>
              <a:t>gaan</a:t>
            </a:r>
            <a:r>
              <a:rPr lang="en-US" sz="2600" dirty="0"/>
              <a:t> </a:t>
            </a:r>
            <a:r>
              <a:rPr lang="en-US" sz="2600" dirty="0" err="1"/>
              <a:t>kwijtraken</a:t>
            </a:r>
            <a:r>
              <a:rPr lang="en-US" sz="2600" dirty="0"/>
              <a:t>;</a:t>
            </a:r>
          </a:p>
          <a:p>
            <a:pPr marL="0" indent="0">
              <a:buNone/>
            </a:pPr>
            <a:r>
              <a:rPr lang="en-US" sz="2600" dirty="0"/>
              <a:t>     - </a:t>
            </a:r>
            <a:r>
              <a:rPr lang="en-US" sz="2600" dirty="0" err="1"/>
              <a:t>mensen</a:t>
            </a:r>
            <a:r>
              <a:rPr lang="en-US" sz="2600" dirty="0"/>
              <a:t> </a:t>
            </a:r>
            <a:r>
              <a:rPr lang="en-US" sz="2600" dirty="0" err="1"/>
              <a:t>hebben</a:t>
            </a:r>
            <a:r>
              <a:rPr lang="en-US" sz="2600" dirty="0"/>
              <a:t> </a:t>
            </a:r>
            <a:r>
              <a:rPr lang="en-US" sz="2600" dirty="0" err="1"/>
              <a:t>vanwege</a:t>
            </a:r>
            <a:r>
              <a:rPr lang="en-US" sz="2600" dirty="0"/>
              <a:t> de </a:t>
            </a:r>
            <a:r>
              <a:rPr lang="en-US" sz="2600" dirty="0" err="1"/>
              <a:t>prijsstijgingen</a:t>
            </a:r>
            <a:r>
              <a:rPr lang="en-US" sz="2600" dirty="0"/>
              <a:t> minder </a:t>
            </a:r>
            <a:r>
              <a:rPr lang="en-US" sz="2600" dirty="0" err="1"/>
              <a:t>koopkracht</a:t>
            </a:r>
            <a:r>
              <a:rPr lang="en-US" sz="2600" dirty="0"/>
              <a:t> </a:t>
            </a:r>
            <a:r>
              <a:rPr lang="en-US" sz="2600" dirty="0" err="1"/>
              <a:t>en</a:t>
            </a:r>
            <a:r>
              <a:rPr lang="en-US" sz="2600" dirty="0"/>
              <a:t> </a:t>
            </a:r>
            <a:r>
              <a:rPr lang="en-US" sz="2600" dirty="0" err="1"/>
              <a:t>kopen</a:t>
            </a:r>
            <a:r>
              <a:rPr lang="en-US" sz="2600" dirty="0"/>
              <a:t> minder.</a:t>
            </a:r>
          </a:p>
          <a:p>
            <a:endParaRPr lang="en-US" dirty="0"/>
          </a:p>
          <a:p>
            <a:r>
              <a:rPr lang="en-US" dirty="0" err="1"/>
              <a:t>Conjuncturele</a:t>
            </a:r>
            <a:r>
              <a:rPr lang="en-US" dirty="0"/>
              <a:t> </a:t>
            </a:r>
            <a:r>
              <a:rPr lang="en-US" dirty="0" err="1"/>
              <a:t>werkloosheid</a:t>
            </a:r>
            <a:r>
              <a:rPr lang="en-US" dirty="0"/>
              <a:t> is </a:t>
            </a:r>
            <a:r>
              <a:rPr lang="en-US" dirty="0" err="1"/>
              <a:t>tijdelijk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 err="1"/>
              <a:t>omdat</a:t>
            </a:r>
            <a:r>
              <a:rPr lang="en-US" dirty="0"/>
              <a:t> </a:t>
            </a:r>
            <a:r>
              <a:rPr lang="en-US" dirty="0" err="1"/>
              <a:t>uiteindelijk</a:t>
            </a:r>
            <a:r>
              <a:rPr lang="en-US" dirty="0"/>
              <a:t> de </a:t>
            </a:r>
            <a:r>
              <a:rPr lang="en-US" dirty="0" err="1"/>
              <a:t>vraag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goederen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diensten</a:t>
            </a:r>
            <a:r>
              <a:rPr lang="en-US" dirty="0"/>
              <a:t> </a:t>
            </a:r>
            <a:r>
              <a:rPr lang="en-US" dirty="0" err="1"/>
              <a:t>weer</a:t>
            </a:r>
            <a:r>
              <a:rPr lang="en-US" dirty="0"/>
              <a:t> </a:t>
            </a:r>
            <a:r>
              <a:rPr lang="en-US" dirty="0" err="1"/>
              <a:t>toeneemt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15460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FF63E1-6A2A-F277-5DF0-38A98CDDE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Structurele</a:t>
            </a:r>
            <a:r>
              <a:rPr lang="en-US" dirty="0"/>
              <a:t> </a:t>
            </a:r>
            <a:r>
              <a:rPr lang="en-US" dirty="0" err="1"/>
              <a:t>werkloosheid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A544063-CDE6-7603-513F-611C5D277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4691"/>
            <a:ext cx="10515600" cy="478227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/>
              <a:t>Structurele</a:t>
            </a:r>
            <a:r>
              <a:rPr lang="en-US" dirty="0"/>
              <a:t> </a:t>
            </a:r>
            <a:r>
              <a:rPr lang="en-US" dirty="0" err="1"/>
              <a:t>werkloosheid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vorm</a:t>
            </a:r>
            <a:r>
              <a:rPr lang="en-US" dirty="0"/>
              <a:t> van </a:t>
            </a:r>
            <a:r>
              <a:rPr lang="en-US" dirty="0" err="1"/>
              <a:t>werkloosheid</a:t>
            </a:r>
            <a:r>
              <a:rPr lang="en-US" dirty="0"/>
              <a:t> </a:t>
            </a:r>
            <a:r>
              <a:rPr lang="en-US" dirty="0" err="1"/>
              <a:t>waarbij</a:t>
            </a:r>
            <a:r>
              <a:rPr lang="en-US" dirty="0"/>
              <a:t> </a:t>
            </a:r>
            <a:r>
              <a:rPr lang="en-US" dirty="0" err="1"/>
              <a:t>banen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altijd</a:t>
            </a:r>
            <a:r>
              <a:rPr lang="en-US" dirty="0"/>
              <a:t> </a:t>
            </a:r>
            <a:r>
              <a:rPr lang="en-US" dirty="0" err="1"/>
              <a:t>verdwijnen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door </a:t>
            </a:r>
            <a:r>
              <a:rPr lang="en-US" dirty="0" err="1"/>
              <a:t>blijvende</a:t>
            </a:r>
            <a:r>
              <a:rPr lang="en-US" dirty="0"/>
              <a:t> </a:t>
            </a:r>
            <a:r>
              <a:rPr lang="en-US" dirty="0" err="1"/>
              <a:t>veranderingen</a:t>
            </a:r>
            <a:r>
              <a:rPr lang="en-US" dirty="0"/>
              <a:t> in de </a:t>
            </a:r>
            <a:r>
              <a:rPr lang="en-US" dirty="0" err="1"/>
              <a:t>economie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Oorzaken</a:t>
            </a:r>
            <a:r>
              <a:rPr lang="en-US" dirty="0"/>
              <a:t> </a:t>
            </a:r>
            <a:r>
              <a:rPr lang="en-US" dirty="0" err="1"/>
              <a:t>hiervan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marktmechanisme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   </a:t>
            </a:r>
            <a:r>
              <a:rPr lang="en-US" sz="2400" dirty="0" err="1"/>
              <a:t>Vanaf</a:t>
            </a:r>
            <a:r>
              <a:rPr lang="en-US" sz="2400" dirty="0"/>
              <a:t> </a:t>
            </a:r>
            <a:r>
              <a:rPr lang="en-US" sz="2400" dirty="0" err="1"/>
              <a:t>een</a:t>
            </a:r>
            <a:r>
              <a:rPr lang="en-US" sz="2400" dirty="0"/>
              <a:t> </a:t>
            </a:r>
            <a:r>
              <a:rPr lang="en-US" sz="2400" dirty="0" err="1"/>
              <a:t>bepaald</a:t>
            </a:r>
            <a:r>
              <a:rPr lang="en-US" sz="2400" dirty="0"/>
              <a:t> moment is er </a:t>
            </a:r>
            <a:r>
              <a:rPr lang="en-US" sz="2400" dirty="0" err="1"/>
              <a:t>geen</a:t>
            </a:r>
            <a:r>
              <a:rPr lang="en-US" sz="2400" dirty="0"/>
              <a:t> </a:t>
            </a:r>
            <a:r>
              <a:rPr lang="en-US" sz="2400" dirty="0" err="1"/>
              <a:t>vraag</a:t>
            </a:r>
            <a:r>
              <a:rPr lang="en-US" sz="2400" dirty="0"/>
              <a:t> </a:t>
            </a:r>
            <a:r>
              <a:rPr lang="en-US" sz="2400" dirty="0" err="1"/>
              <a:t>meer</a:t>
            </a:r>
            <a:r>
              <a:rPr lang="en-US" sz="2400" dirty="0"/>
              <a:t> </a:t>
            </a:r>
            <a:r>
              <a:rPr lang="en-US" sz="2400" dirty="0" err="1"/>
              <a:t>naar</a:t>
            </a:r>
            <a:r>
              <a:rPr lang="en-US" sz="2400" dirty="0"/>
              <a:t> </a:t>
            </a:r>
            <a:r>
              <a:rPr lang="en-US" sz="2400" dirty="0" err="1"/>
              <a:t>een</a:t>
            </a:r>
            <a:r>
              <a:rPr lang="en-US" sz="2400" dirty="0"/>
              <a:t> </a:t>
            </a:r>
            <a:r>
              <a:rPr lang="en-US" sz="2400" dirty="0" err="1"/>
              <a:t>bepaald</a:t>
            </a:r>
            <a:r>
              <a:rPr lang="en-US" sz="2400" dirty="0"/>
              <a:t> product of </a:t>
            </a:r>
            <a:r>
              <a:rPr lang="en-US" sz="2400" dirty="0" err="1"/>
              <a:t>dienst</a:t>
            </a:r>
            <a:r>
              <a:rPr lang="en-US" sz="2400" dirty="0"/>
              <a:t>. </a:t>
            </a:r>
            <a:br>
              <a:rPr lang="en-US" sz="2400" dirty="0"/>
            </a:br>
            <a:r>
              <a:rPr lang="en-US" sz="2400" dirty="0"/>
              <a:t>(</a:t>
            </a:r>
            <a:r>
              <a:rPr lang="en-US" sz="2400" dirty="0" err="1"/>
              <a:t>Bv</a:t>
            </a:r>
            <a:r>
              <a:rPr lang="en-US" sz="2400" dirty="0"/>
              <a:t>. </a:t>
            </a:r>
            <a:r>
              <a:rPr lang="en-US" sz="2400" dirty="0" err="1"/>
              <a:t>Cassettebandjes</a:t>
            </a:r>
            <a:r>
              <a:rPr lang="en-US" sz="2400" dirty="0"/>
              <a:t>, cd’s, </a:t>
            </a:r>
            <a:r>
              <a:rPr lang="en-US" sz="2400" dirty="0" err="1"/>
              <a:t>dvd’s</a:t>
            </a:r>
            <a:r>
              <a:rPr lang="en-US" sz="2400" dirty="0"/>
              <a:t>).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Automatisering</a:t>
            </a:r>
            <a:r>
              <a:rPr lang="en-US" dirty="0"/>
              <a:t> of </a:t>
            </a:r>
            <a:r>
              <a:rPr lang="en-US" dirty="0" err="1"/>
              <a:t>robotisering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 </a:t>
            </a:r>
            <a:r>
              <a:rPr lang="en-US" sz="2400" dirty="0"/>
              <a:t>Machines </a:t>
            </a:r>
            <a:r>
              <a:rPr lang="en-US" sz="2400" dirty="0" err="1"/>
              <a:t>nemen</a:t>
            </a:r>
            <a:r>
              <a:rPr lang="en-US" sz="2400" dirty="0"/>
              <a:t> het </a:t>
            </a:r>
            <a:r>
              <a:rPr lang="en-US" sz="2400" dirty="0" err="1"/>
              <a:t>werk</a:t>
            </a:r>
            <a:r>
              <a:rPr lang="en-US" sz="2400" dirty="0"/>
              <a:t> over van </a:t>
            </a:r>
            <a:r>
              <a:rPr lang="en-US" sz="2400" dirty="0" err="1"/>
              <a:t>mensen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Lagelonenlanden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   </a:t>
            </a:r>
            <a:r>
              <a:rPr lang="en-US" sz="2400" dirty="0" err="1"/>
              <a:t>Nederlandse</a:t>
            </a:r>
            <a:r>
              <a:rPr lang="en-US" sz="2400" dirty="0"/>
              <a:t> </a:t>
            </a:r>
            <a:r>
              <a:rPr lang="en-US" sz="2400" dirty="0" err="1"/>
              <a:t>bedrijven</a:t>
            </a:r>
            <a:r>
              <a:rPr lang="en-US" sz="2400" dirty="0"/>
              <a:t> of multi- nationals </a:t>
            </a:r>
            <a:r>
              <a:rPr lang="en-US" sz="2400" dirty="0" err="1"/>
              <a:t>verplaatsen</a:t>
            </a:r>
            <a:r>
              <a:rPr lang="en-US" sz="2400" dirty="0"/>
              <a:t> </a:t>
            </a:r>
            <a:r>
              <a:rPr lang="en-US" sz="2400" dirty="0" err="1"/>
              <a:t>hun</a:t>
            </a:r>
            <a:r>
              <a:rPr lang="en-US" sz="2400" dirty="0"/>
              <a:t> </a:t>
            </a:r>
            <a:r>
              <a:rPr lang="en-US" sz="2400" dirty="0" err="1"/>
              <a:t>fabrieken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productie</a:t>
            </a:r>
            <a:r>
              <a:rPr lang="en-US" sz="2400" dirty="0"/>
              <a:t> </a:t>
            </a:r>
            <a:r>
              <a:rPr lang="en-US" sz="2400" dirty="0" err="1"/>
              <a:t>naar</a:t>
            </a:r>
            <a:r>
              <a:rPr lang="en-US" sz="2400" dirty="0"/>
              <a:t> </a:t>
            </a:r>
            <a:r>
              <a:rPr lang="en-US" sz="2400" dirty="0" err="1"/>
              <a:t>landen</a:t>
            </a:r>
            <a:r>
              <a:rPr lang="en-US" sz="2400" dirty="0"/>
              <a:t> </a:t>
            </a:r>
            <a:r>
              <a:rPr lang="en-US" sz="2400" dirty="0" err="1"/>
              <a:t>waar</a:t>
            </a:r>
            <a:r>
              <a:rPr lang="en-US" sz="2400" dirty="0"/>
              <a:t> de </a:t>
            </a:r>
            <a:r>
              <a:rPr lang="en-US" sz="2400" dirty="0" err="1"/>
              <a:t>lonen</a:t>
            </a:r>
            <a:r>
              <a:rPr lang="en-US" sz="2400" dirty="0"/>
              <a:t> </a:t>
            </a:r>
            <a:r>
              <a:rPr lang="en-US" sz="2400" dirty="0" err="1"/>
              <a:t>veel</a:t>
            </a:r>
            <a:r>
              <a:rPr lang="en-US" sz="2400" dirty="0"/>
              <a:t> lager </a:t>
            </a:r>
            <a:r>
              <a:rPr lang="en-US" sz="2400" dirty="0" err="1"/>
              <a:t>liggen</a:t>
            </a:r>
            <a:r>
              <a:rPr lang="en-US" sz="2400" dirty="0"/>
              <a:t>, </a:t>
            </a:r>
            <a:r>
              <a:rPr lang="en-US" sz="2400" dirty="0" err="1"/>
              <a:t>zoals</a:t>
            </a:r>
            <a:r>
              <a:rPr lang="en-US" sz="2400" dirty="0"/>
              <a:t> Pakistan, China </a:t>
            </a:r>
            <a:r>
              <a:rPr lang="en-US" sz="2400" dirty="0" err="1"/>
              <a:t>en</a:t>
            </a:r>
            <a:r>
              <a:rPr lang="en-US" sz="2400" dirty="0"/>
              <a:t> India.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217563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C3C684-63F7-3888-F640-21D7A4100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H6.2: Gevolgen</a:t>
            </a:r>
            <a:r>
              <a:rPr lang="en-US" dirty="0"/>
              <a:t> van </a:t>
            </a:r>
            <a:r>
              <a:rPr lang="en-US" dirty="0" err="1"/>
              <a:t>werkloosheid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88BC1BB-848B-C55C-907B-EEADAEC5C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Werkloosheid</a:t>
            </a:r>
            <a:r>
              <a:rPr lang="en-US" dirty="0"/>
              <a:t> </a:t>
            </a:r>
            <a:r>
              <a:rPr lang="en-US" dirty="0" err="1"/>
              <a:t>kent</a:t>
            </a:r>
            <a:r>
              <a:rPr lang="en-US" dirty="0"/>
              <a:t> </a:t>
            </a:r>
            <a:r>
              <a:rPr lang="en-US" dirty="0" err="1"/>
              <a:t>gevolgen</a:t>
            </a:r>
            <a:r>
              <a:rPr lang="en-US" dirty="0"/>
              <a:t> op </a:t>
            </a: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gebieden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persoonlijke</a:t>
            </a:r>
            <a:r>
              <a:rPr lang="en-US" dirty="0"/>
              <a:t> </a:t>
            </a:r>
            <a:r>
              <a:rPr lang="en-US" dirty="0" err="1"/>
              <a:t>gevolgen</a:t>
            </a:r>
            <a:r>
              <a:rPr lang="en-US" dirty="0"/>
              <a:t> van </a:t>
            </a:r>
            <a:r>
              <a:rPr lang="en-US" dirty="0" err="1"/>
              <a:t>werkloosheid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gevolgen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de </a:t>
            </a:r>
            <a:r>
              <a:rPr lang="en-US" dirty="0" err="1"/>
              <a:t>samenleving</a:t>
            </a:r>
            <a:r>
              <a:rPr lang="en-US" dirty="0"/>
              <a:t> van </a:t>
            </a:r>
            <a:r>
              <a:rPr lang="en-US" dirty="0" err="1"/>
              <a:t>werkloosheid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gevolgen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de </a:t>
            </a:r>
            <a:r>
              <a:rPr lang="en-US" dirty="0" err="1"/>
              <a:t>overheid</a:t>
            </a:r>
            <a:r>
              <a:rPr lang="en-US" dirty="0"/>
              <a:t> van </a:t>
            </a:r>
            <a:r>
              <a:rPr lang="en-US" dirty="0" err="1"/>
              <a:t>werkloosheid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93833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260A7E-255C-C38F-95D3-2350ADBD6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Persoonlijke</a:t>
            </a:r>
            <a:r>
              <a:rPr lang="en-US" dirty="0"/>
              <a:t> </a:t>
            </a:r>
            <a:r>
              <a:rPr lang="en-US" dirty="0" err="1"/>
              <a:t>gevolgen</a:t>
            </a:r>
            <a:r>
              <a:rPr lang="en-US" dirty="0"/>
              <a:t> van </a:t>
            </a:r>
            <a:r>
              <a:rPr lang="en-US" dirty="0" err="1"/>
              <a:t>werkloosheid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8BBDBD1-90B0-7B81-C914-05E280BA5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64" y="1825625"/>
            <a:ext cx="12256654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Persoonlijke</a:t>
            </a:r>
            <a:r>
              <a:rPr lang="en-US" dirty="0"/>
              <a:t> </a:t>
            </a:r>
            <a:r>
              <a:rPr lang="en-US" dirty="0" err="1"/>
              <a:t>gevolgen</a:t>
            </a:r>
            <a:r>
              <a:rPr lang="en-US" dirty="0"/>
              <a:t> van </a:t>
            </a:r>
            <a:r>
              <a:rPr lang="en-US" dirty="0" err="1"/>
              <a:t>werkloosheid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je </a:t>
            </a:r>
            <a:r>
              <a:rPr lang="en-US" dirty="0" err="1"/>
              <a:t>inkomen</a:t>
            </a:r>
            <a:r>
              <a:rPr lang="en-US" dirty="0"/>
              <a:t> </a:t>
            </a:r>
            <a:r>
              <a:rPr lang="en-US" dirty="0" err="1"/>
              <a:t>gaat</a:t>
            </a:r>
            <a:r>
              <a:rPr lang="en-US" dirty="0"/>
              <a:t> </a:t>
            </a:r>
            <a:r>
              <a:rPr lang="en-US" dirty="0" err="1"/>
              <a:t>omlaag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sz="2200" dirty="0"/>
              <a:t>   (In de WW </a:t>
            </a:r>
            <a:r>
              <a:rPr lang="en-US" sz="2200" dirty="0" err="1"/>
              <a:t>en</a:t>
            </a:r>
            <a:r>
              <a:rPr lang="en-US" sz="2200" dirty="0"/>
              <a:t> in de </a:t>
            </a:r>
            <a:r>
              <a:rPr lang="en-US" sz="2200" dirty="0" err="1"/>
              <a:t>Bijstand</a:t>
            </a:r>
            <a:r>
              <a:rPr lang="en-US" sz="2200" dirty="0"/>
              <a:t> </a:t>
            </a:r>
            <a:r>
              <a:rPr lang="en-US" sz="2200" dirty="0" err="1"/>
              <a:t>heb</a:t>
            </a:r>
            <a:r>
              <a:rPr lang="en-US" sz="2200" dirty="0"/>
              <a:t> je </a:t>
            </a:r>
            <a:r>
              <a:rPr lang="en-US" sz="2200" dirty="0" err="1"/>
              <a:t>een</a:t>
            </a:r>
            <a:r>
              <a:rPr lang="en-US" sz="2200" dirty="0"/>
              <a:t> lager </a:t>
            </a:r>
            <a:r>
              <a:rPr lang="en-US" sz="2200" dirty="0" err="1"/>
              <a:t>inkomen</a:t>
            </a:r>
            <a:r>
              <a:rPr lang="en-US" sz="2200" dirty="0"/>
              <a:t> dan </a:t>
            </a:r>
            <a:r>
              <a:rPr lang="en-US" sz="2200" dirty="0" err="1"/>
              <a:t>wanneer</a:t>
            </a:r>
            <a:r>
              <a:rPr lang="en-US" sz="2200" dirty="0"/>
              <a:t> je </a:t>
            </a:r>
            <a:r>
              <a:rPr lang="en-US" sz="2200" dirty="0" err="1"/>
              <a:t>werkt</a:t>
            </a:r>
            <a:r>
              <a:rPr lang="en-US" sz="2200" dirty="0"/>
              <a:t>).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- </a:t>
            </a:r>
            <a:r>
              <a:rPr lang="en-US" dirty="0"/>
              <a:t>Je </a:t>
            </a:r>
            <a:r>
              <a:rPr lang="en-US" dirty="0" err="1"/>
              <a:t>blijft</a:t>
            </a:r>
            <a:r>
              <a:rPr lang="en-US" dirty="0"/>
              <a:t> minder </a:t>
            </a:r>
            <a:r>
              <a:rPr lang="en-US" dirty="0" err="1"/>
              <a:t>goed</a:t>
            </a:r>
            <a:r>
              <a:rPr lang="en-US" dirty="0"/>
              <a:t> op de </a:t>
            </a:r>
            <a:r>
              <a:rPr lang="en-US" dirty="0" err="1"/>
              <a:t>hoogte</a:t>
            </a:r>
            <a:r>
              <a:rPr lang="en-US" dirty="0"/>
              <a:t> van </a:t>
            </a:r>
            <a:r>
              <a:rPr lang="en-US" dirty="0" err="1"/>
              <a:t>nieuwe</a:t>
            </a:r>
            <a:r>
              <a:rPr lang="en-US" dirty="0"/>
              <a:t> </a:t>
            </a:r>
            <a:r>
              <a:rPr lang="en-US" dirty="0" err="1"/>
              <a:t>ontwikkelingen</a:t>
            </a:r>
            <a:r>
              <a:rPr lang="en-US" dirty="0"/>
              <a:t> in je </a:t>
            </a:r>
            <a:r>
              <a:rPr lang="en-US" dirty="0" err="1"/>
              <a:t>vakgebied</a:t>
            </a:r>
            <a:r>
              <a:rPr lang="en-US" dirty="0"/>
              <a:t>;</a:t>
            </a:r>
            <a:br>
              <a:rPr lang="en-US" dirty="0"/>
            </a:br>
            <a:r>
              <a:rPr lang="en-US" sz="2000" dirty="0"/>
              <a:t>  </a:t>
            </a:r>
            <a:r>
              <a:rPr lang="en-US" sz="2200" dirty="0" err="1"/>
              <a:t>Hierdoor</a:t>
            </a:r>
            <a:r>
              <a:rPr lang="en-US" sz="2200" dirty="0"/>
              <a:t> ben je </a:t>
            </a:r>
            <a:r>
              <a:rPr lang="en-US" sz="2200" dirty="0" err="1"/>
              <a:t>bij</a:t>
            </a:r>
            <a:r>
              <a:rPr lang="en-US" sz="2200" dirty="0"/>
              <a:t> </a:t>
            </a:r>
            <a:r>
              <a:rPr lang="en-US" sz="2200" dirty="0" err="1"/>
              <a:t>sollicitaties</a:t>
            </a:r>
            <a:r>
              <a:rPr lang="en-US" sz="2200" dirty="0"/>
              <a:t> minder </a:t>
            </a:r>
            <a:r>
              <a:rPr lang="en-US" sz="2200" dirty="0" err="1"/>
              <a:t>aantrekkelijk</a:t>
            </a:r>
            <a:r>
              <a:rPr lang="en-US" sz="2200" dirty="0"/>
              <a:t> </a:t>
            </a:r>
            <a:r>
              <a:rPr lang="en-US" sz="2200" dirty="0" err="1"/>
              <a:t>voor</a:t>
            </a:r>
            <a:r>
              <a:rPr lang="en-US" sz="2200" dirty="0"/>
              <a:t> </a:t>
            </a:r>
            <a:r>
              <a:rPr lang="en-US" sz="2200" dirty="0" err="1"/>
              <a:t>een</a:t>
            </a:r>
            <a:r>
              <a:rPr lang="en-US" sz="2200" dirty="0"/>
              <a:t> </a:t>
            </a:r>
            <a:r>
              <a:rPr lang="en-US" sz="2200" dirty="0" err="1"/>
              <a:t>nieuwe</a:t>
            </a:r>
            <a:r>
              <a:rPr lang="en-US" sz="2200" dirty="0"/>
              <a:t> </a:t>
            </a:r>
            <a:r>
              <a:rPr lang="en-US" sz="2200" dirty="0" err="1"/>
              <a:t>werkgever</a:t>
            </a:r>
            <a:r>
              <a:rPr lang="en-US" sz="2200" dirty="0"/>
              <a:t>.</a:t>
            </a:r>
          </a:p>
          <a:p>
            <a:pPr marL="0" indent="0">
              <a:buNone/>
            </a:pPr>
            <a:r>
              <a:rPr lang="en-US" sz="2000" dirty="0"/>
              <a:t>- </a:t>
            </a:r>
            <a:r>
              <a:rPr lang="en-US" dirty="0"/>
              <a:t>Minder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contacten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Moeilijk</a:t>
            </a:r>
            <a:r>
              <a:rPr lang="en-US" dirty="0"/>
              <a:t> om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gaan</a:t>
            </a:r>
            <a:r>
              <a:rPr lang="en-US" dirty="0"/>
              <a:t> met </a:t>
            </a:r>
            <a:r>
              <a:rPr lang="en-US" dirty="0" err="1"/>
              <a:t>mer</a:t>
            </a:r>
            <a:r>
              <a:rPr lang="en-US" dirty="0"/>
              <a:t> </a:t>
            </a:r>
            <a:r>
              <a:rPr lang="en-US" dirty="0" err="1"/>
              <a:t>vrije</a:t>
            </a:r>
            <a:r>
              <a:rPr lang="en-US" dirty="0"/>
              <a:t> </a:t>
            </a:r>
            <a:r>
              <a:rPr lang="en-US" dirty="0" err="1"/>
              <a:t>tijd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Minder </a:t>
            </a:r>
            <a:r>
              <a:rPr lang="en-US" dirty="0" err="1"/>
              <a:t>waardering</a:t>
            </a:r>
            <a:r>
              <a:rPr lang="en-US" dirty="0"/>
              <a:t> van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omgeving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de </a:t>
            </a:r>
            <a:r>
              <a:rPr lang="en-US" dirty="0" err="1"/>
              <a:t>samenleving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602020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B44565-7C76-BF8F-8EE9-FEEBEEBD0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Gevolgen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de </a:t>
            </a:r>
            <a:r>
              <a:rPr lang="en-US" dirty="0" err="1"/>
              <a:t>samenleving</a:t>
            </a:r>
            <a:r>
              <a:rPr lang="en-US" dirty="0"/>
              <a:t> van </a:t>
            </a:r>
            <a:r>
              <a:rPr lang="en-US" dirty="0" err="1"/>
              <a:t>werkloosheid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F471AE6-FE3F-A0F4-EF7E-37EBD7614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Bepaalde</a:t>
            </a:r>
            <a:r>
              <a:rPr lang="en-US" dirty="0"/>
              <a:t> </a:t>
            </a:r>
            <a:r>
              <a:rPr lang="en-US" dirty="0" err="1"/>
              <a:t>groepen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 </a:t>
            </a:r>
            <a:r>
              <a:rPr lang="en-US" dirty="0" err="1"/>
              <a:t>meer</a:t>
            </a:r>
            <a:r>
              <a:rPr lang="en-US" dirty="0"/>
              <a:t> last van </a:t>
            </a:r>
            <a:r>
              <a:rPr lang="en-US" dirty="0" err="1"/>
              <a:t>werkloosheid</a:t>
            </a:r>
            <a:r>
              <a:rPr lang="en-US" dirty="0"/>
              <a:t> dan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groepen</a:t>
            </a:r>
            <a:r>
              <a:rPr lang="en-US" dirty="0"/>
              <a:t>, met name:</a:t>
            </a:r>
            <a:br>
              <a:rPr lang="en-US" dirty="0"/>
            </a:br>
            <a:r>
              <a:rPr lang="en-US" sz="2000" dirty="0" err="1"/>
              <a:t>laagopgeleiden</a:t>
            </a:r>
            <a:r>
              <a:rPr lang="en-US" sz="2000" dirty="0"/>
              <a:t>, </a:t>
            </a:r>
            <a:r>
              <a:rPr lang="en-US" sz="2000" dirty="0" err="1"/>
              <a:t>gehandicapten</a:t>
            </a:r>
            <a:r>
              <a:rPr lang="en-US" sz="2000" dirty="0"/>
              <a:t>, </a:t>
            </a:r>
            <a:r>
              <a:rPr lang="en-US" sz="2000" dirty="0" err="1"/>
              <a:t>vrouwen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mensen</a:t>
            </a:r>
            <a:r>
              <a:rPr lang="en-US" sz="2000" dirty="0"/>
              <a:t> met </a:t>
            </a:r>
            <a:r>
              <a:rPr lang="en-US" sz="2000" dirty="0" err="1"/>
              <a:t>een</a:t>
            </a:r>
            <a:r>
              <a:rPr lang="en-US" sz="2000" dirty="0"/>
              <a:t> </a:t>
            </a:r>
            <a:r>
              <a:rPr lang="en-US" sz="2000" dirty="0" err="1"/>
              <a:t>migratieachtergrond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r>
              <a:rPr lang="en-US" dirty="0"/>
              <a:t>De </a:t>
            </a:r>
            <a:r>
              <a:rPr lang="en-US" dirty="0" err="1"/>
              <a:t>bovenstaande</a:t>
            </a:r>
            <a:r>
              <a:rPr lang="en-US" dirty="0"/>
              <a:t> </a:t>
            </a:r>
            <a:r>
              <a:rPr lang="en-US" dirty="0" err="1"/>
              <a:t>groepen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gemiddeld</a:t>
            </a:r>
            <a:r>
              <a:rPr lang="en-US" dirty="0"/>
              <a:t> </a:t>
            </a:r>
            <a:r>
              <a:rPr lang="en-US" dirty="0" err="1"/>
              <a:t>langer</a:t>
            </a:r>
            <a:r>
              <a:rPr lang="en-US" dirty="0"/>
              <a:t> </a:t>
            </a:r>
            <a:r>
              <a:rPr lang="en-US" dirty="0" err="1"/>
              <a:t>werkloos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 </a:t>
            </a:r>
            <a:r>
              <a:rPr lang="en-US" dirty="0" err="1"/>
              <a:t>dus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langere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mindedr</a:t>
            </a:r>
            <a:r>
              <a:rPr lang="en-US" dirty="0"/>
              <a:t> </a:t>
            </a:r>
            <a:r>
              <a:rPr lang="en-US" dirty="0" err="1"/>
              <a:t>inkomen</a:t>
            </a:r>
            <a:r>
              <a:rPr lang="en-US" dirty="0"/>
              <a:t> (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koopkracht</a:t>
            </a:r>
            <a:r>
              <a:rPr lang="en-US" dirty="0"/>
              <a:t>);</a:t>
            </a:r>
          </a:p>
          <a:p>
            <a:endParaRPr lang="en-US" dirty="0"/>
          </a:p>
          <a:p>
            <a:r>
              <a:rPr lang="en-US" dirty="0"/>
              <a:t>Soms </a:t>
            </a:r>
            <a:r>
              <a:rPr lang="en-US" dirty="0" err="1"/>
              <a:t>ontstaat</a:t>
            </a:r>
            <a:r>
              <a:rPr lang="en-US" dirty="0"/>
              <a:t> er </a:t>
            </a:r>
            <a:r>
              <a:rPr lang="en-US" dirty="0" err="1"/>
              <a:t>onrust</a:t>
            </a:r>
            <a:r>
              <a:rPr lang="en-US" dirty="0"/>
              <a:t> in de </a:t>
            </a:r>
            <a:r>
              <a:rPr lang="en-US" dirty="0" err="1"/>
              <a:t>samenleving</a:t>
            </a:r>
            <a:r>
              <a:rPr lang="en-US" dirty="0"/>
              <a:t> door </a:t>
            </a:r>
            <a:r>
              <a:rPr lang="en-US" dirty="0" err="1"/>
              <a:t>groepen</a:t>
            </a:r>
            <a:r>
              <a:rPr lang="en-US" dirty="0"/>
              <a:t> die </a:t>
            </a:r>
            <a:r>
              <a:rPr lang="en-US" dirty="0" err="1"/>
              <a:t>vaker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langduriger</a:t>
            </a:r>
            <a:r>
              <a:rPr lang="en-US" dirty="0"/>
              <a:t> last </a:t>
            </a:r>
            <a:r>
              <a:rPr lang="en-US" dirty="0" err="1"/>
              <a:t>hebben</a:t>
            </a:r>
            <a:r>
              <a:rPr lang="en-US" dirty="0"/>
              <a:t> van </a:t>
            </a:r>
            <a:r>
              <a:rPr lang="en-US" dirty="0" err="1"/>
              <a:t>werkloosheid</a:t>
            </a:r>
            <a:r>
              <a:rPr lang="en-US" dirty="0"/>
              <a:t> (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armoede</a:t>
            </a:r>
            <a:r>
              <a:rPr lang="en-US" dirty="0"/>
              <a:t>).</a:t>
            </a:r>
            <a:br>
              <a:rPr lang="en-US" dirty="0"/>
            </a:br>
            <a:r>
              <a:rPr lang="en-US" sz="2000" dirty="0" err="1"/>
              <a:t>Denk</a:t>
            </a:r>
            <a:r>
              <a:rPr lang="en-US" sz="2000" dirty="0"/>
              <a:t> </a:t>
            </a:r>
            <a:r>
              <a:rPr lang="en-US" sz="2000" dirty="0" err="1"/>
              <a:t>aan</a:t>
            </a:r>
            <a:r>
              <a:rPr lang="en-US" sz="2000" dirty="0"/>
              <a:t> de </a:t>
            </a:r>
            <a:r>
              <a:rPr lang="en-US" sz="2000" dirty="0" err="1"/>
              <a:t>jongerenprotesten</a:t>
            </a:r>
            <a:r>
              <a:rPr lang="en-US" sz="2000" dirty="0"/>
              <a:t> in de </a:t>
            </a:r>
            <a:r>
              <a:rPr lang="en-US" sz="2000" dirty="0" err="1"/>
              <a:t>achterstandswijken</a:t>
            </a:r>
            <a:r>
              <a:rPr lang="en-US" sz="2000" dirty="0"/>
              <a:t> in </a:t>
            </a:r>
            <a:r>
              <a:rPr lang="en-US" sz="2000" dirty="0" err="1"/>
              <a:t>Frankrijk</a:t>
            </a:r>
            <a:r>
              <a:rPr lang="en-US" sz="2000" dirty="0"/>
              <a:t>.</a:t>
            </a:r>
            <a:br>
              <a:rPr lang="en-US" sz="2000" dirty="0"/>
            </a:br>
            <a:endParaRPr lang="en-US" sz="2000" dirty="0"/>
          </a:p>
          <a:p>
            <a:r>
              <a:rPr lang="en-US" dirty="0"/>
              <a:t>Het </a:t>
            </a:r>
            <a:r>
              <a:rPr lang="en-US" dirty="0" err="1"/>
              <a:t>ontstaan</a:t>
            </a:r>
            <a:r>
              <a:rPr lang="en-US" dirty="0"/>
              <a:t> van </a:t>
            </a:r>
            <a:r>
              <a:rPr lang="en-US" dirty="0" err="1"/>
              <a:t>maatschappelijke</a:t>
            </a:r>
            <a:r>
              <a:rPr lang="en-US" dirty="0"/>
              <a:t> </a:t>
            </a:r>
            <a:r>
              <a:rPr lang="en-US" dirty="0" err="1"/>
              <a:t>tegenstellingen</a:t>
            </a:r>
            <a:r>
              <a:rPr lang="en-US" dirty="0"/>
              <a:t>.</a:t>
            </a:r>
            <a:br>
              <a:rPr lang="en-US" dirty="0"/>
            </a:br>
            <a:r>
              <a:rPr lang="en-US" sz="2200" dirty="0"/>
              <a:t>Er </a:t>
            </a:r>
            <a:r>
              <a:rPr lang="en-US" sz="2200" dirty="0" err="1"/>
              <a:t>ontstaan</a:t>
            </a:r>
            <a:r>
              <a:rPr lang="en-US" sz="2200" dirty="0"/>
              <a:t> </a:t>
            </a:r>
            <a:r>
              <a:rPr lang="en-US" sz="2200" dirty="0" err="1"/>
              <a:t>verschillen</a:t>
            </a:r>
            <a:r>
              <a:rPr lang="en-US" sz="2200" dirty="0"/>
              <a:t> </a:t>
            </a:r>
            <a:r>
              <a:rPr lang="en-US" sz="2200" dirty="0" err="1"/>
              <a:t>tussen</a:t>
            </a:r>
            <a:r>
              <a:rPr lang="en-US" sz="2200" dirty="0"/>
              <a:t> </a:t>
            </a:r>
            <a:r>
              <a:rPr lang="en-US" sz="2200" dirty="0" err="1"/>
              <a:t>mensen</a:t>
            </a:r>
            <a:r>
              <a:rPr lang="en-US" sz="2200" dirty="0"/>
              <a:t> die </a:t>
            </a:r>
            <a:r>
              <a:rPr lang="en-US" sz="2200" dirty="0" err="1"/>
              <a:t>wel</a:t>
            </a:r>
            <a:r>
              <a:rPr lang="en-US" sz="2200" dirty="0"/>
              <a:t> </a:t>
            </a:r>
            <a:r>
              <a:rPr lang="en-US" sz="2200" dirty="0" err="1"/>
              <a:t>en</a:t>
            </a:r>
            <a:r>
              <a:rPr lang="en-US" sz="2200" dirty="0"/>
              <a:t> </a:t>
            </a:r>
            <a:r>
              <a:rPr lang="en-US" sz="2200" dirty="0" err="1"/>
              <a:t>mensen</a:t>
            </a:r>
            <a:r>
              <a:rPr lang="en-US" sz="2200" dirty="0"/>
              <a:t> die </a:t>
            </a:r>
            <a:r>
              <a:rPr lang="en-US" sz="2200" dirty="0" err="1"/>
              <a:t>geen</a:t>
            </a:r>
            <a:r>
              <a:rPr lang="en-US" sz="2200" dirty="0"/>
              <a:t> </a:t>
            </a:r>
            <a:r>
              <a:rPr lang="en-US" sz="2200" dirty="0" err="1"/>
              <a:t>kansen</a:t>
            </a:r>
            <a:r>
              <a:rPr lang="en-US" sz="2200" dirty="0"/>
              <a:t> </a:t>
            </a:r>
            <a:r>
              <a:rPr lang="en-US" sz="2200" dirty="0" err="1"/>
              <a:t>krijgen</a:t>
            </a:r>
            <a:r>
              <a:rPr lang="en-US" sz="2200" dirty="0"/>
              <a:t> in de </a:t>
            </a:r>
            <a:r>
              <a:rPr lang="en-US" sz="2200" dirty="0" err="1"/>
              <a:t>samenleving</a:t>
            </a:r>
            <a:r>
              <a:rPr lang="en-US" sz="2200" dirty="0"/>
              <a:t>.</a:t>
            </a:r>
          </a:p>
          <a:p>
            <a:endParaRPr lang="en-US" sz="2200" dirty="0"/>
          </a:p>
          <a:p>
            <a:pPr marL="0" indent="0">
              <a:buNone/>
            </a:pPr>
            <a:r>
              <a:rPr lang="nl-NL" sz="2600" dirty="0"/>
              <a:t>Te grote ongelijkheid in de samenleving kan/ zal leiden tot minder sociale cohesie tussen bevolkingsgroepen, dus minder verbondenheid. </a:t>
            </a:r>
            <a:br>
              <a:rPr lang="nl-NL" sz="2600" dirty="0"/>
            </a:br>
            <a:r>
              <a:rPr lang="nl-NL" sz="2600" dirty="0"/>
              <a:t>De bevolkingsgroepen die minder kansen hebben voelen dat/ ervaren dat zij er niet bij mogen/ kunnen) horen.</a:t>
            </a:r>
          </a:p>
        </p:txBody>
      </p:sp>
    </p:spTree>
    <p:extLst>
      <p:ext uri="{BB962C8B-B14F-4D97-AF65-F5344CB8AC3E}">
        <p14:creationId xmlns:p14="http://schemas.microsoft.com/office/powerpoint/2010/main" val="982169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75C8EC-0AB1-9D9C-53B3-EEF1E0F24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Gevolgen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de </a:t>
            </a:r>
            <a:r>
              <a:rPr lang="en-US" dirty="0" err="1"/>
              <a:t>overheid</a:t>
            </a:r>
            <a:r>
              <a:rPr lang="en-US" dirty="0"/>
              <a:t> van </a:t>
            </a:r>
            <a:r>
              <a:rPr lang="en-US" dirty="0" err="1"/>
              <a:t>werkloosheid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05153EA-3DD7-A07E-C8BE-510F81AA2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hoge</a:t>
            </a:r>
            <a:r>
              <a:rPr lang="en-US" dirty="0"/>
              <a:t> </a:t>
            </a:r>
            <a:r>
              <a:rPr lang="en-US" dirty="0" err="1"/>
              <a:t>werkloosheid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de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meebetalen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de </a:t>
            </a:r>
            <a:br>
              <a:rPr lang="en-US" dirty="0"/>
            </a:br>
            <a:r>
              <a:rPr lang="en-US" dirty="0"/>
              <a:t>WW- </a:t>
            </a:r>
            <a:r>
              <a:rPr lang="en-US" dirty="0" err="1"/>
              <a:t>uitkeringen</a:t>
            </a:r>
            <a:r>
              <a:rPr lang="en-US" dirty="0"/>
              <a:t>;</a:t>
            </a:r>
          </a:p>
          <a:p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hoge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langdurige</a:t>
            </a:r>
            <a:r>
              <a:rPr lang="en-US" dirty="0"/>
              <a:t> </a:t>
            </a:r>
            <a:r>
              <a:rPr lang="en-US" dirty="0" err="1"/>
              <a:t>werkloosheid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de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bijstandsuitkeringen</a:t>
            </a:r>
            <a:r>
              <a:rPr lang="en-US" dirty="0"/>
              <a:t> </a:t>
            </a:r>
            <a:r>
              <a:rPr lang="en-US" dirty="0" err="1"/>
              <a:t>uitkeren</a:t>
            </a:r>
            <a:r>
              <a:rPr lang="en-US" dirty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in </a:t>
            </a:r>
            <a:r>
              <a:rPr lang="en-US" dirty="0" err="1"/>
              <a:t>dergelijke</a:t>
            </a:r>
            <a:r>
              <a:rPr lang="en-US" dirty="0"/>
              <a:t> </a:t>
            </a:r>
            <a:r>
              <a:rPr lang="en-US" dirty="0" err="1"/>
              <a:t>periodes</a:t>
            </a:r>
            <a:r>
              <a:rPr lang="en-US" dirty="0"/>
              <a:t> het </a:t>
            </a:r>
            <a:r>
              <a:rPr lang="en-US" dirty="0" err="1"/>
              <a:t>volgende</a:t>
            </a:r>
            <a:r>
              <a:rPr lang="en-US" dirty="0"/>
              <a:t> </a:t>
            </a:r>
            <a:r>
              <a:rPr lang="en-US" dirty="0" err="1"/>
              <a:t>doen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premies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belastingen</a:t>
            </a:r>
            <a:r>
              <a:rPr lang="en-US" dirty="0"/>
              <a:t> </a:t>
            </a:r>
            <a:r>
              <a:rPr lang="en-US" dirty="0" err="1"/>
              <a:t>verhogen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bezuinigen</a:t>
            </a:r>
            <a:r>
              <a:rPr lang="en-US" dirty="0"/>
              <a:t> op </a:t>
            </a:r>
            <a:r>
              <a:rPr lang="en-US" dirty="0" err="1"/>
              <a:t>uitgaven</a:t>
            </a:r>
            <a:r>
              <a:rPr lang="en-US" dirty="0"/>
              <a:t> </a:t>
            </a:r>
            <a:r>
              <a:rPr lang="en-US" dirty="0" err="1"/>
              <a:t>zodat</a:t>
            </a:r>
            <a:r>
              <a:rPr lang="en-US" dirty="0"/>
              <a:t> </a:t>
            </a:r>
            <a:r>
              <a:rPr lang="en-US" dirty="0" err="1"/>
              <a:t>uitkeringen</a:t>
            </a:r>
            <a:r>
              <a:rPr lang="en-US" dirty="0"/>
              <a:t> </a:t>
            </a:r>
            <a:r>
              <a:rPr lang="en-US" dirty="0" err="1"/>
              <a:t>betaald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verlagen</a:t>
            </a:r>
            <a:r>
              <a:rPr lang="en-US" dirty="0"/>
              <a:t> van de </a:t>
            </a:r>
            <a:r>
              <a:rPr lang="en-US" dirty="0" err="1"/>
              <a:t>uitkeringen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(Op de </a:t>
            </a:r>
            <a:r>
              <a:rPr lang="en-US" dirty="0" err="1"/>
              <a:t>lange</a:t>
            </a:r>
            <a:r>
              <a:rPr lang="en-US" dirty="0"/>
              <a:t> </a:t>
            </a:r>
            <a:r>
              <a:rPr lang="en-US" dirty="0" err="1"/>
              <a:t>termijn</a:t>
            </a:r>
            <a:r>
              <a:rPr lang="en-US" dirty="0"/>
              <a:t>: </a:t>
            </a:r>
            <a:r>
              <a:rPr lang="en-US" dirty="0" err="1"/>
              <a:t>verkorten</a:t>
            </a:r>
            <a:r>
              <a:rPr lang="en-US" dirty="0"/>
              <a:t> van </a:t>
            </a:r>
            <a:r>
              <a:rPr lang="en-US" dirty="0" err="1"/>
              <a:t>uitkeringen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Meestal </a:t>
            </a:r>
            <a:r>
              <a:rPr lang="en-US" dirty="0" err="1"/>
              <a:t>kiest</a:t>
            </a:r>
            <a:r>
              <a:rPr lang="en-US" dirty="0"/>
              <a:t> de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combinatie</a:t>
            </a:r>
            <a:r>
              <a:rPr lang="en-US" dirty="0"/>
              <a:t> van de </a:t>
            </a:r>
            <a:r>
              <a:rPr lang="en-US" dirty="0" err="1"/>
              <a:t>bovenstaande</a:t>
            </a:r>
            <a:r>
              <a:rPr lang="en-US" dirty="0"/>
              <a:t> </a:t>
            </a:r>
            <a:r>
              <a:rPr lang="en-US" dirty="0" err="1"/>
              <a:t>mogelijkheden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5180018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717</Words>
  <Application>Microsoft Office PowerPoint</Application>
  <PresentationFormat>Breedbeeld</PresentationFormat>
  <Paragraphs>73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H6.1: Werkloosheid</vt:lpstr>
      <vt:lpstr>Werkloosheid</vt:lpstr>
      <vt:lpstr>Seizoenswerkloosheid</vt:lpstr>
      <vt:lpstr>Conjuncturele werkloosheid</vt:lpstr>
      <vt:lpstr>Structurele werkloosheid</vt:lpstr>
      <vt:lpstr>H6.2: Gevolgen van werkloosheid</vt:lpstr>
      <vt:lpstr>Persoonlijke gevolgen van werkloosheid</vt:lpstr>
      <vt:lpstr>Gevolgen voor de samenleving van werkloosheid</vt:lpstr>
      <vt:lpstr>Gevolgen voor de overheid van werkloosheid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H6.1: Werkloosheid</dc:title>
  <dc:creator>Fluitsma, D.W.P.M. (Daniel)</dc:creator>
  <cp:lastModifiedBy>Fluitsma, D.W.P.M. (Daniel)</cp:lastModifiedBy>
  <cp:revision>1</cp:revision>
  <dcterms:created xsi:type="dcterms:W3CDTF">2024-02-26T08:12:37Z</dcterms:created>
  <dcterms:modified xsi:type="dcterms:W3CDTF">2024-02-26T08:46:18Z</dcterms:modified>
</cp:coreProperties>
</file>